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697" r:id="rId2"/>
    <p:sldId id="720" r:id="rId3"/>
    <p:sldId id="726" r:id="rId4"/>
    <p:sldId id="731" r:id="rId5"/>
    <p:sldId id="736" r:id="rId6"/>
    <p:sldId id="708" r:id="rId7"/>
    <p:sldId id="724" r:id="rId8"/>
    <p:sldId id="722" r:id="rId9"/>
    <p:sldId id="725" r:id="rId10"/>
    <p:sldId id="733" r:id="rId11"/>
    <p:sldId id="694" r:id="rId12"/>
    <p:sldId id="732" r:id="rId13"/>
    <p:sldId id="727" r:id="rId14"/>
    <p:sldId id="343" r:id="rId15"/>
    <p:sldId id="346" r:id="rId16"/>
    <p:sldId id="723" r:id="rId17"/>
    <p:sldId id="339" r:id="rId18"/>
    <p:sldId id="698" r:id="rId19"/>
    <p:sldId id="347" r:id="rId20"/>
    <p:sldId id="281" r:id="rId21"/>
    <p:sldId id="729" r:id="rId22"/>
    <p:sldId id="735" r:id="rId23"/>
    <p:sldId id="270" r:id="rId24"/>
    <p:sldId id="567" r:id="rId25"/>
    <p:sldId id="728" r:id="rId26"/>
    <p:sldId id="695" r:id="rId27"/>
    <p:sldId id="575" r:id="rId28"/>
    <p:sldId id="737" r:id="rId29"/>
    <p:sldId id="738" r:id="rId3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11/01/2024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01.11.2024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01.11.2024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01.11.2024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01.11.2024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01.11.2024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01.11.2024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01.11.2024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ultralytic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cormickml.com/2019/07/22/BERT-fine-tuning/" TargetMode="External"/><Relationship Id="rId5" Type="http://schemas.openxmlformats.org/officeDocument/2006/relationships/hyperlink" Target="https://arxiv.org/abs/2109.01652" TargetMode="External"/><Relationship Id="rId4" Type="http://schemas.openxmlformats.org/officeDocument/2006/relationships/hyperlink" Target="https://cameronrwolfe.substack.com/p/understanding-and-using-supervis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meta.com/research/publications/the-llama-3-herd-of-model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lilianweng.github.io/posts/2021-07-11-diffusion-model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7205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hyperlink" Target="https://openai.com/sora" TargetMode="External"/><Relationship Id="rId2" Type="http://schemas.openxmlformats.org/officeDocument/2006/relationships/hyperlink" Target="https://openai.com/dall-e-3" TargetMode="External"/><Relationship Id="rId16" Type="http://schemas.openxmlformats.org/officeDocument/2006/relationships/hyperlink" Target="https://beta.dreamstudio.ai/d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arxiv.org/abs/2401.12945" TargetMode="External"/><Relationship Id="rId5" Type="http://schemas.openxmlformats.org/officeDocument/2006/relationships/hyperlink" Target="https://www.midjourney.com/" TargetMode="External"/><Relationship Id="rId15" Type="http://schemas.openxmlformats.org/officeDocument/2006/relationships/hyperlink" Target="https://arxiv.org/abs/2112.10741" TargetMode="External"/><Relationship Id="rId10" Type="http://schemas.openxmlformats.org/officeDocument/2006/relationships/hyperlink" Target="https://arxiv.org/abs/2209.14792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212.04356" TargetMode="External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3.0781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wo-types-of-fine-tuning-techniques-using-pretrained-model-trained-on-ImageNet-The-first_fig2_33965822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hyperlink" Target="https://papers.nips.cc/paper/2012/file/c399862d3b9d6b76c8436e924a68c45b-Paper.pdf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October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508D-0EE2-1139-B7E3-C4D53E5C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1B47A-1A33-3558-0429-0CAD483F4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8438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many use cases:</a:t>
            </a:r>
          </a:p>
          <a:p>
            <a:r>
              <a:rPr lang="en-GB" dirty="0"/>
              <a:t>visual defect detection</a:t>
            </a:r>
          </a:p>
          <a:p>
            <a:r>
              <a:rPr lang="en-GB" dirty="0"/>
              <a:t>face recognition</a:t>
            </a:r>
          </a:p>
          <a:p>
            <a:r>
              <a:rPr lang="en-GB" dirty="0"/>
              <a:t>perception for autonomous driving, drone control, …</a:t>
            </a:r>
          </a:p>
          <a:p>
            <a:r>
              <a:rPr lang="en-GB" dirty="0"/>
              <a:t>cellular segmentation</a:t>
            </a:r>
          </a:p>
          <a:p>
            <a:r>
              <a:rPr lang="en-GB" dirty="0"/>
              <a:t>support chip design</a:t>
            </a:r>
          </a:p>
          <a:p>
            <a:r>
              <a:rPr lang="en-GB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1B7D-F611-A85E-1635-E6673FA9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D572-82FD-0DA4-83B3-5A9F95482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1666538"/>
            <a:ext cx="7274500" cy="2321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0C4D9-D414-3FB3-DDC3-6AADF7E76F29}"/>
              </a:ext>
            </a:extLst>
          </p:cNvPr>
          <p:cNvSpPr txBox="1"/>
          <p:nvPr/>
        </p:nvSpPr>
        <p:spPr>
          <a:xfrm>
            <a:off x="11353800" y="4106615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3"/>
              </a:rPr>
              <a:t>YOLO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E3AC9-BD8B-0E79-43F4-2533351B577C}"/>
              </a:ext>
            </a:extLst>
          </p:cNvPr>
          <p:cNvSpPr txBox="1"/>
          <p:nvPr/>
        </p:nvSpPr>
        <p:spPr>
          <a:xfrm>
            <a:off x="5223935" y="4462041"/>
            <a:ext cx="526626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Again, these are no generative, but predictive models.</a:t>
            </a:r>
          </a:p>
          <a:p>
            <a:endParaRPr lang="en-GB" sz="2400" dirty="0"/>
          </a:p>
          <a:p>
            <a:r>
              <a:rPr lang="en-GB" sz="2200" dirty="0"/>
              <a:t>But aspects of it can be applied in generative ones (e.g., U-Net in diffusion models). </a:t>
            </a:r>
          </a:p>
        </p:txBody>
      </p:sp>
    </p:spTree>
    <p:extLst>
      <p:ext uri="{BB962C8B-B14F-4D97-AF65-F5344CB8AC3E}">
        <p14:creationId xmlns:p14="http://schemas.microsoft.com/office/powerpoint/2010/main" val="36686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28DD7-0D1E-D4C8-B670-4F96179E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807" y="2356063"/>
            <a:ext cx="5668289" cy="184054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1FCB38B-A519-769D-59C2-08CE4B38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494" y="4628044"/>
            <a:ext cx="4965259" cy="190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984CA-F016-EA30-54BC-8C28456A7EBB}"/>
              </a:ext>
            </a:extLst>
          </p:cNvPr>
          <p:cNvSpPr txBox="1"/>
          <p:nvPr/>
        </p:nvSpPr>
        <p:spPr>
          <a:xfrm>
            <a:off x="11650147" y="62219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41BFC-D116-516E-1DD0-5964F61A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2A429-FDF8-04B9-8139-9F17AB69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CBEF9-5541-EEDF-9C46-55A321EA8C9A}"/>
              </a:ext>
            </a:extLst>
          </p:cNvPr>
          <p:cNvSpPr txBox="1"/>
          <p:nvPr/>
        </p:nvSpPr>
        <p:spPr>
          <a:xfrm>
            <a:off x="7506143" y="418825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1DC07-7D31-C5CB-8AD4-0B4CB36A17F1}"/>
              </a:ext>
            </a:extLst>
          </p:cNvPr>
          <p:cNvSpPr txBox="1"/>
          <p:nvPr/>
        </p:nvSpPr>
        <p:spPr>
          <a:xfrm>
            <a:off x="3797741" y="596908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84802CC7-3915-8D53-7CD9-AAB9735A5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102313"/>
            <a:ext cx="3581400" cy="2866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56C340-E90D-8963-896C-B67C47FA5571}"/>
              </a:ext>
            </a:extLst>
          </p:cNvPr>
          <p:cNvSpPr txBox="1"/>
          <p:nvPr/>
        </p:nvSpPr>
        <p:spPr>
          <a:xfrm>
            <a:off x="1185629" y="6211669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1B7806-8F8B-0F49-8B30-D1D2E73C0331}"/>
              </a:ext>
            </a:extLst>
          </p:cNvPr>
          <p:cNvCxnSpPr>
            <a:cxnSpLocks/>
          </p:cNvCxnSpPr>
          <p:nvPr/>
        </p:nvCxnSpPr>
        <p:spPr>
          <a:xfrm flipH="1" flipV="1">
            <a:off x="1185629" y="5647906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26AEE1-1CFD-DCE0-AB27-04F7836601C0}"/>
              </a:ext>
            </a:extLst>
          </p:cNvPr>
          <p:cNvSpPr txBox="1"/>
          <p:nvPr/>
        </p:nvSpPr>
        <p:spPr>
          <a:xfrm>
            <a:off x="838200" y="2635447"/>
            <a:ext cx="398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example: sequence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8C894-EFB4-E574-677D-C8239DD01004}"/>
              </a:ext>
            </a:extLst>
          </p:cNvPr>
          <p:cNvSpPr txBox="1"/>
          <p:nvPr/>
        </p:nvSpPr>
        <p:spPr>
          <a:xfrm>
            <a:off x="309476" y="1525328"/>
            <a:ext cx="11887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self-supervised </a:t>
            </a:r>
            <a:r>
              <a:rPr lang="en-GB" sz="2200" dirty="0"/>
              <a:t>p</a:t>
            </a:r>
            <a:r>
              <a:rPr lang="en-DE" sz="2200" dirty="0"/>
              <a:t>re-training on massive data sets (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en-DE" sz="2200" dirty="0"/>
              <a:t>foundation models like GPT or BERT)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subsequent supervised finetuning on specific data sets (adapting parameters or/and adding layers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B19C3-BC8C-A44D-7D04-7EF9A73B536B}"/>
              </a:ext>
            </a:extLst>
          </p:cNvPr>
          <p:cNvSpPr txBox="1"/>
          <p:nvPr/>
        </p:nvSpPr>
        <p:spPr>
          <a:xfrm>
            <a:off x="4419600" y="3399226"/>
            <a:ext cx="14298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purely predictive</a:t>
            </a:r>
            <a:endParaRPr lang="en-GB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F8B86E-AAD2-E2B3-AE31-F82139DA59C1}"/>
              </a:ext>
            </a:extLst>
          </p:cNvPr>
          <p:cNvCxnSpPr>
            <a:cxnSpLocks/>
            <a:stCxn id="16" idx="0"/>
            <a:endCxn id="23" idx="1"/>
          </p:cNvCxnSpPr>
          <p:nvPr/>
        </p:nvCxnSpPr>
        <p:spPr>
          <a:xfrm flipV="1">
            <a:off x="5134521" y="2856882"/>
            <a:ext cx="1240879" cy="54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0E1F3E-2DE1-7DAF-2015-7B845E1BE072}"/>
              </a:ext>
            </a:extLst>
          </p:cNvPr>
          <p:cNvSpPr txBox="1"/>
          <p:nvPr/>
        </p:nvSpPr>
        <p:spPr>
          <a:xfrm>
            <a:off x="9281952" y="3757371"/>
            <a:ext cx="265080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tuning predictive, output generative</a:t>
            </a:r>
            <a:endParaRPr lang="en-GB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906CFD-F136-E6C2-F75F-3B6CF254C0C2}"/>
              </a:ext>
            </a:extLst>
          </p:cNvPr>
          <p:cNvSpPr/>
          <p:nvPr/>
        </p:nvSpPr>
        <p:spPr>
          <a:xfrm>
            <a:off x="6375400" y="2294769"/>
            <a:ext cx="2836333" cy="1124225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9C6EC4-2B84-EDA2-27AD-A2C8E80E320A}"/>
              </a:ext>
            </a:extLst>
          </p:cNvPr>
          <p:cNvCxnSpPr>
            <a:stCxn id="16" idx="0"/>
            <a:endCxn id="13" idx="2"/>
          </p:cNvCxnSpPr>
          <p:nvPr/>
        </p:nvCxnSpPr>
        <p:spPr>
          <a:xfrm flipH="1" flipV="1">
            <a:off x="2829868" y="3066334"/>
            <a:ext cx="2304653" cy="33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0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Generative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777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allow to generate new data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  <a:blipFill>
                <a:blip r:embed="rId2"/>
                <a:stretch>
                  <a:fillRect l="-1573" t="-2597" b="-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938867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7887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434598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428767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1751281" y="5563290"/>
            <a:ext cx="8689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models can be used for predictive tasks (Bayes theorem).</a:t>
            </a:r>
          </a:p>
          <a:p>
            <a:r>
              <a:rPr lang="en-GB" sz="2400" dirty="0"/>
              <a:t>But predictive models are usually better at 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227883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97016"/>
            <a:ext cx="54694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 (zero-/few-shot)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153430" y="115387"/>
            <a:ext cx="29409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most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" y="749487"/>
            <a:ext cx="5042135" cy="5859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4297064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6286731" y="206309"/>
            <a:ext cx="5977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(open-source) LLM SOTA (July 2024): </a:t>
            </a:r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7D0404-67EA-DB26-6D6D-0B3E3D849FAB}"/>
              </a:ext>
            </a:extLst>
          </p:cNvPr>
          <p:cNvSpPr txBox="1">
            <a:spLocks/>
          </p:cNvSpPr>
          <p:nvPr/>
        </p:nvSpPr>
        <p:spPr>
          <a:xfrm>
            <a:off x="6451600" y="821265"/>
            <a:ext cx="5647728" cy="41317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some LLM numbers (example Llama 3 405B):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r>
              <a:rPr lang="en-GB" sz="2000" dirty="0"/>
              <a:t>vocabulary size (tokens):	128K</a:t>
            </a:r>
          </a:p>
          <a:p>
            <a:r>
              <a:rPr lang="en-GB" sz="2000" dirty="0"/>
              <a:t>embedding/model dimensions:	16,384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parameters:			405B</a:t>
            </a:r>
          </a:p>
          <a:p>
            <a:r>
              <a:rPr lang="en-GB" sz="2000" dirty="0"/>
              <a:t>training tokens:		15.6T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context length/window (tokens):	128K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training hardware:		16K GPUs (H100)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1B192-844E-533B-32DD-47406DA639B9}"/>
              </a:ext>
            </a:extLst>
          </p:cNvPr>
          <p:cNvSpPr txBox="1"/>
          <p:nvPr/>
        </p:nvSpPr>
        <p:spPr>
          <a:xfrm flipH="1">
            <a:off x="7873982" y="4996225"/>
            <a:ext cx="3014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factor less than 40</a:t>
            </a:r>
          </a:p>
          <a:p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a lot of memorizing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F4A03B-563F-81D4-836D-0742689959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381049" y="3039533"/>
            <a:ext cx="770467" cy="195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EB4D2B-05E2-DF68-D430-CA6FDDCEBF83}"/>
              </a:ext>
            </a:extLst>
          </p:cNvPr>
          <p:cNvSpPr txBox="1"/>
          <p:nvPr/>
        </p:nvSpPr>
        <p:spPr>
          <a:xfrm>
            <a:off x="5648716" y="6003622"/>
            <a:ext cx="645061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another trend: small language models on edge devices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81004-B789-A3DC-CF0F-C1BC279E7A6A}"/>
              </a:ext>
            </a:extLst>
          </p:cNvPr>
          <p:cNvSpPr txBox="1"/>
          <p:nvPr/>
        </p:nvSpPr>
        <p:spPr>
          <a:xfrm>
            <a:off x="613235" y="206309"/>
            <a:ext cx="368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deep learning history:</a:t>
            </a:r>
          </a:p>
        </p:txBody>
      </p:sp>
    </p:spTree>
    <p:extLst>
      <p:ext uri="{BB962C8B-B14F-4D97-AF65-F5344CB8AC3E}">
        <p14:creationId xmlns:p14="http://schemas.microsoft.com/office/powerpoint/2010/main" val="248271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891"/>
            <a:ext cx="5952214" cy="36946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044" y="557250"/>
            <a:ext cx="2692013" cy="3317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69044" y="126363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3F674-E653-E26F-40AC-1675FB2AF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" y="5679561"/>
            <a:ext cx="7423469" cy="859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F02724-B496-07B5-DD55-BB8C78C05369}"/>
              </a:ext>
            </a:extLst>
          </p:cNvPr>
          <p:cNvSpPr txBox="1"/>
          <p:nvPr/>
        </p:nvSpPr>
        <p:spPr>
          <a:xfrm>
            <a:off x="4285931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FC2E3A5-53BE-9BC1-BEE7-5B83DD905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033" y="4686594"/>
            <a:ext cx="4106333" cy="1771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842EB-28A9-3AE1-D0A3-35D8485B5941}"/>
              </a:ext>
            </a:extLst>
          </p:cNvPr>
          <p:cNvSpPr txBox="1"/>
          <p:nvPr/>
        </p:nvSpPr>
        <p:spPr>
          <a:xfrm>
            <a:off x="9715050" y="63697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0976F-480F-42D6-B7AC-8B3EFEA1970C}"/>
              </a:ext>
            </a:extLst>
          </p:cNvPr>
          <p:cNvSpPr txBox="1"/>
          <p:nvPr/>
        </p:nvSpPr>
        <p:spPr>
          <a:xfrm>
            <a:off x="8106835" y="4501928"/>
            <a:ext cx="252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Variational </a:t>
            </a:r>
            <a:r>
              <a:rPr lang="en-GB" dirty="0" err="1"/>
              <a:t>AutoEncoder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79"/>
            <a:ext cx="10515600" cy="15842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</a:t>
            </a:r>
            <a:r>
              <a:rPr lang="en-DE" sz="2600" dirty="0">
                <a:hlinkClick r:id="rId7"/>
              </a:rPr>
              <a:t>VALL-E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Speech T5</a:t>
            </a:r>
            <a:r>
              <a:rPr lang="en-GB" sz="2600" dirty="0"/>
              <a:t>, …</a:t>
            </a:r>
            <a:r>
              <a:rPr lang="en-DE" sz="2600" dirty="0"/>
              <a:t>)</a:t>
            </a:r>
            <a:r>
              <a:rPr lang="en-GB" sz="2600" dirty="0"/>
              <a:t> (and speech recognition, e.g., </a:t>
            </a:r>
            <a:r>
              <a:rPr lang="en-GB" sz="2600" dirty="0">
                <a:hlinkClick r:id="rId9"/>
              </a:rPr>
              <a:t>Whisper</a:t>
            </a:r>
            <a:r>
              <a:rPr lang="en-GB" sz="2600" dirty="0"/>
              <a:t>)</a:t>
            </a:r>
            <a:r>
              <a:rPr lang="en-DE" sz="2600" dirty="0"/>
              <a:t>, text-to-video (</a:t>
            </a:r>
            <a:r>
              <a:rPr lang="en-DE" sz="2600" dirty="0">
                <a:hlinkClick r:id="rId10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11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2"/>
              </a:rPr>
              <a:t>Sora</a:t>
            </a:r>
            <a:r>
              <a:rPr lang="en-GB" sz="2600" dirty="0"/>
              <a:t>, …) </a:t>
            </a:r>
            <a:r>
              <a:rPr lang="en-GB" sz="1900" dirty="0">
                <a:sym typeface="Wingdings" panose="05000000000000000000" pitchFamily="2" charset="2"/>
              </a:rPr>
              <a:t> dynamics/physics understanding/simulation</a:t>
            </a:r>
            <a:endParaRPr lang="en-DE" sz="19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1880" y="19140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6213" y="23253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46170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19560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5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29473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6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48619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48619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48006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A649F-7D37-0A44-AA1C-0419FAF7EDA0}"/>
              </a:ext>
            </a:extLst>
          </p:cNvPr>
          <p:cNvSpPr txBox="1"/>
          <p:nvPr/>
        </p:nvSpPr>
        <p:spPr>
          <a:xfrm>
            <a:off x="6677307" y="580891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rather “translations”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0E57C92-7834-2D5D-3DE9-E1CC11AC2A80}"/>
              </a:ext>
            </a:extLst>
          </p:cNvPr>
          <p:cNvSpPr/>
          <p:nvPr/>
        </p:nvSpPr>
        <p:spPr>
          <a:xfrm rot="16200000">
            <a:off x="7652726" y="-2366127"/>
            <a:ext cx="148701" cy="66067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BD83E-B1A9-4F5E-4B5C-962DB93BD11D}"/>
              </a:ext>
            </a:extLst>
          </p:cNvPr>
          <p:cNvSpPr txBox="1"/>
          <p:nvPr/>
        </p:nvSpPr>
        <p:spPr>
          <a:xfrm>
            <a:off x="838200" y="5748865"/>
            <a:ext cx="105156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ym typeface="Wingdings" pitchFamily="2" charset="2"/>
              </a:rPr>
              <a:t>at some point maybe also proteins, materials, structured data, …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Decision Making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045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8F3F6F-7DB8-CFAA-F6A3-DCA32D2F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94D0E1-6FCD-DBE2-85B0-86A3427D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625"/>
            <a:ext cx="821266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no concrete input-output examples like in supervised learning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typically, domain of</a:t>
            </a:r>
            <a:endParaRPr lang="en-GB" dirty="0"/>
          </a:p>
          <a:p>
            <a:r>
              <a:rPr lang="en-GB" sz="2800" dirty="0"/>
              <a:t>reinforcement learning (e.g., Q-learning or policy-gradient methods </a:t>
            </a:r>
            <a:r>
              <a:rPr lang="en-GB" sz="2800" dirty="0">
                <a:sym typeface="Wingdings" panose="05000000000000000000" pitchFamily="2" charset="2"/>
              </a:rPr>
              <a:t> model-free</a:t>
            </a:r>
            <a:r>
              <a:rPr lang="en-GB" sz="2800" dirty="0"/>
              <a:t>)</a:t>
            </a:r>
            <a:endParaRPr lang="en-GB" dirty="0"/>
          </a:p>
          <a:p>
            <a:r>
              <a:rPr lang="en-GB" sz="2800" dirty="0"/>
              <a:t>optimal control (e.g., model predictive control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sz="2800" dirty="0"/>
              <a:t> model-based)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GB" sz="2800" dirty="0"/>
              <a:t>lenty of use cases: e.g., games or complex control mechanisms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7BBA2-CC76-7C9D-5EBC-D651DF27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864ECC-9592-AED8-71FB-3BEF2F83695E}"/>
              </a:ext>
            </a:extLst>
          </p:cNvPr>
          <p:cNvGrpSpPr/>
          <p:nvPr/>
        </p:nvGrpSpPr>
        <p:grpSpPr>
          <a:xfrm>
            <a:off x="9314613" y="2505494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34E1BD-9B2C-ECC4-C867-6697DF06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90DAC9-89DE-EF7D-7292-76049EF14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113B90-EBEF-70A8-9A87-9A759977B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8E6CB-0B7E-3415-96C8-279D82EAB2B3}"/>
              </a:ext>
            </a:extLst>
          </p:cNvPr>
          <p:cNvSpPr txBox="1"/>
          <p:nvPr/>
        </p:nvSpPr>
        <p:spPr>
          <a:xfrm>
            <a:off x="10399321" y="230188"/>
            <a:ext cx="14295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predictive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60408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Alternative: S</a:t>
            </a:r>
            <a:r>
              <a:rPr lang="en-GB" sz="4400" dirty="0"/>
              <a:t>equence </a:t>
            </a:r>
            <a:r>
              <a:rPr lang="en-GB" dirty="0" err="1"/>
              <a:t>M</a:t>
            </a:r>
            <a:r>
              <a:rPr lang="en-GB" sz="4400" dirty="0" err="1"/>
              <a:t>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23</a:t>
            </a:fld>
            <a:endParaRPr lang="en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06023"/>
            <a:ext cx="6102030" cy="41361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offline method</a:t>
            </a:r>
          </a:p>
          <a:p>
            <a:pPr marL="0" indent="0">
              <a:buNone/>
            </a:pPr>
            <a:r>
              <a:rPr lang="en-GB" sz="2400" dirty="0"/>
              <a:t>not restricted by Markov property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Decision Transformer:</a:t>
            </a:r>
          </a:p>
          <a:p>
            <a:r>
              <a:rPr lang="en-GB" sz="2400" dirty="0"/>
              <a:t>generative: transformer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 (but extrapolation is difficult)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049" y="3659091"/>
            <a:ext cx="4350083" cy="1983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002063" y="530338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781" y="1804476"/>
            <a:ext cx="4594351" cy="1767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11002063" y="3291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7063741" y="150602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1648B-C2D1-A0DB-19F8-4CE6F47922CD}"/>
              </a:ext>
            </a:extLst>
          </p:cNvPr>
          <p:cNvSpPr txBox="1"/>
          <p:nvPr/>
        </p:nvSpPr>
        <p:spPr>
          <a:xfrm>
            <a:off x="1354290" y="5855441"/>
            <a:ext cx="50698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or apply language models directly ...</a:t>
            </a:r>
            <a:endParaRPr lang="en-GB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85999-0031-994B-BBEF-D7DA1EF1773C}"/>
              </a:ext>
            </a:extLst>
          </p:cNvPr>
          <p:cNvSpPr txBox="1"/>
          <p:nvPr/>
        </p:nvSpPr>
        <p:spPr>
          <a:xfrm>
            <a:off x="10399321" y="230188"/>
            <a:ext cx="15052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generative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55"/>
            <a:ext cx="10515600" cy="1325563"/>
          </a:xfrm>
        </p:spPr>
        <p:txBody>
          <a:bodyPr/>
          <a:lstStyle/>
          <a:p>
            <a:r>
              <a:rPr lang="en-GB" dirty="0"/>
              <a:t>Example Use Case: Robotic Control</a:t>
            </a:r>
            <a:br>
              <a:rPr lang="en-GB" dirty="0"/>
            </a:br>
            <a:r>
              <a:rPr lang="en-GB" sz="2800" dirty="0"/>
              <a:t>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2E66F1-AA6E-D21A-B4D8-24CAC60794B5}"/>
              </a:ext>
            </a:extLst>
          </p:cNvPr>
          <p:cNvSpPr txBox="1"/>
          <p:nvPr/>
        </p:nvSpPr>
        <p:spPr>
          <a:xfrm>
            <a:off x="9400738" y="2387701"/>
            <a:ext cx="27432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diffusion objective for multimodal outputs 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Agents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1158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(LLMs: decomposition of complex issue in multiple simple steps)</a:t>
            </a:r>
          </a:p>
          <a:p>
            <a:r>
              <a:rPr lang="en-GB" dirty="0"/>
              <a:t>tool use (LLMs: use predictive models for numerical/optimization tasks)</a:t>
            </a:r>
          </a:p>
          <a:p>
            <a:r>
              <a:rPr lang="en-GB" dirty="0"/>
              <a:t>reflection (LLMs: clever prompting schemes)</a:t>
            </a:r>
          </a:p>
          <a:p>
            <a:r>
              <a:rPr lang="en-GB" dirty="0"/>
              <a:t>collaboration with other agents (LLMs: mutual prompting)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(b</a:t>
            </a:r>
            <a:r>
              <a:rPr lang="en-GB" sz="2800" dirty="0"/>
              <a:t>ut capabilities still limited, e.g., reasoning)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839B45-08D4-980A-D1B0-F0C9947F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So, when to use what, now?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14814-C277-B4D0-A953-C2D168A6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Deep learning (especially as foundation models) rules for unstructured, classic ML (specific models) is (still) a good choice for tabular data.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GB" sz="2800" dirty="0"/>
              <a:t>enerative models allow to create new data (text, code, images, video) and can be used in a very generic way (prompting).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But p</a:t>
            </a:r>
            <a:r>
              <a:rPr lang="en-GB" sz="2800" dirty="0"/>
              <a:t>redictive models are usually better for predictive tasks, and business problems are often predictive (numerical, optimization, …).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They can be combined: generative model (e.g., an LLM) as orchestrator, using predictive models as tools.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F1267-7C84-5F32-0BC2-C32EBC89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0903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8252-335B-E35B-07CA-7C35C365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some Philosophical Thoughts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30378-C6CB-D885-F54F-69AD18A5D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GB" sz="2800" dirty="0"/>
              <a:t>urrent AI (SOTA: LLM) is good at learning statistical patterns and making predictions.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GB" sz="2800" dirty="0"/>
              <a:t>ut </a:t>
            </a:r>
            <a:r>
              <a:rPr lang="en-GB" dirty="0"/>
              <a:t>there is </a:t>
            </a:r>
            <a:r>
              <a:rPr lang="en-GB" sz="2800" dirty="0"/>
              <a:t>no sign of real “understanding”. </a:t>
            </a:r>
            <a:r>
              <a:rPr lang="en-GB" sz="2800" dirty="0">
                <a:sym typeface="Wingdings" panose="05000000000000000000" pitchFamily="2" charset="2"/>
              </a:rPr>
              <a:t> stochastic parrot?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Anyway,</a:t>
            </a:r>
            <a:r>
              <a:rPr lang="en-GB" sz="2800" dirty="0">
                <a:sym typeface="Wingdings" panose="05000000000000000000" pitchFamily="2" charset="2"/>
              </a:rPr>
              <a:t> generative AI is an interesting, slightly twisted mirror of our creations.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3F2E8-1130-3F7C-0E7A-7A629085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869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Deep Learning &amp; Foundation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204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6447-D7B9-EC0E-9D8E-601DEBAF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55FB6-B789-9577-809A-A7EE9C05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653040"/>
            <a:ext cx="2442727" cy="2066108"/>
            <a:chOff x="9123943" y="5414911"/>
            <a:chExt cx="1737346" cy="13872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1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172007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183151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001176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174842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988501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817111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054308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808841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848263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808841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features x1 and x2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38C77-FBE3-4883-EF17-DA09ACE6A81D}"/>
              </a:ext>
            </a:extLst>
          </p:cNvPr>
          <p:cNvSpPr txBox="1"/>
          <p:nvPr/>
        </p:nvSpPr>
        <p:spPr>
          <a:xfrm>
            <a:off x="5905573" y="2458634"/>
            <a:ext cx="26976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/>
              <a:t>feature engineering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304B2F-B900-79D1-0DA9-B970AAB1FAAD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>
            <a:off x="7254404" y="2920299"/>
            <a:ext cx="661690" cy="188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7E5908-CCA8-2D40-A5E6-ED23C2D17095}"/>
              </a:ext>
            </a:extLst>
          </p:cNvPr>
          <p:cNvSpPr txBox="1"/>
          <p:nvPr/>
        </p:nvSpPr>
        <p:spPr>
          <a:xfrm>
            <a:off x="872310" y="2267659"/>
            <a:ext cx="32697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specific models for each task and data 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60B0F0-F97B-7A25-5DE5-56A0CB4C5EFF}"/>
              </a:ext>
            </a:extLst>
          </p:cNvPr>
          <p:cNvSpPr txBox="1"/>
          <p:nvPr/>
        </p:nvSpPr>
        <p:spPr>
          <a:xfrm>
            <a:off x="9095831" y="1674136"/>
            <a:ext cx="30267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/>
              <a:t>input-output mapping</a:t>
            </a:r>
          </a:p>
        </p:txBody>
      </p:sp>
    </p:spTree>
    <p:extLst>
      <p:ext uri="{BB962C8B-B14F-4D97-AF65-F5344CB8AC3E}">
        <p14:creationId xmlns:p14="http://schemas.microsoft.com/office/powerpoint/2010/main" val="203664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1687-26F3-1308-53A8-BD97FCBA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ML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5E657-EAEE-AB94-41FB-00F969A5C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plenty of applications:</a:t>
            </a:r>
          </a:p>
          <a:p>
            <a:r>
              <a:rPr lang="en-GB" dirty="0"/>
              <a:t>prediction of house prices</a:t>
            </a:r>
          </a:p>
          <a:p>
            <a:r>
              <a:rPr lang="en-GB" dirty="0"/>
              <a:t>energy consumption prediction</a:t>
            </a:r>
          </a:p>
          <a:p>
            <a:r>
              <a:rPr lang="en-GB" dirty="0"/>
              <a:t>demand forecasting</a:t>
            </a:r>
          </a:p>
          <a:p>
            <a:r>
              <a:rPr lang="en-GB" dirty="0"/>
              <a:t>churn prediction</a:t>
            </a:r>
          </a:p>
          <a:p>
            <a:r>
              <a:rPr lang="en-GB" dirty="0"/>
              <a:t>forecast of traffic conditions</a:t>
            </a:r>
          </a:p>
          <a:p>
            <a:r>
              <a:rPr lang="en-GB" dirty="0"/>
              <a:t>weather forecasts</a:t>
            </a:r>
          </a:p>
          <a:p>
            <a:r>
              <a:rPr lang="en-GB" dirty="0"/>
              <a:t>predictive maintenance</a:t>
            </a:r>
          </a:p>
          <a:p>
            <a:r>
              <a:rPr lang="en-GB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673FC-F50B-3FEE-190A-198D59F5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8D2C8C-5189-B089-6562-61725C55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52618"/>
            <a:ext cx="6095999" cy="25527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097DB7-9200-6EA5-BBD5-133DB428419B}"/>
              </a:ext>
            </a:extLst>
          </p:cNvPr>
          <p:cNvCxnSpPr/>
          <p:nvPr/>
        </p:nvCxnSpPr>
        <p:spPr>
          <a:xfrm>
            <a:off x="4969933" y="2506133"/>
            <a:ext cx="1032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84E302-B601-543E-1B45-6E48E9C26263}"/>
              </a:ext>
            </a:extLst>
          </p:cNvPr>
          <p:cNvSpPr txBox="1"/>
          <p:nvPr/>
        </p:nvSpPr>
        <p:spPr>
          <a:xfrm>
            <a:off x="6096000" y="5479309"/>
            <a:ext cx="5446491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You got it, these are predictive models.</a:t>
            </a:r>
          </a:p>
        </p:txBody>
      </p:sp>
    </p:spTree>
    <p:extLst>
      <p:ext uri="{BB962C8B-B14F-4D97-AF65-F5344CB8AC3E}">
        <p14:creationId xmlns:p14="http://schemas.microsoft.com/office/powerpoint/2010/main" val="175275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03963" cy="453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allows transfer learning (foundation models in CV and NLP)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used a lot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949358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2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finetuning for specific tasks on small(er)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(usually done with deep learning methods, using its compositional nature)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 (due to its notorious heterogeneity)</a:t>
            </a:r>
          </a:p>
          <a:p>
            <a:pPr marL="0" indent="0">
              <a:buNone/>
            </a:pPr>
            <a:r>
              <a:rPr lang="en-GB" sz="2200" dirty="0"/>
              <a:t>(but some promising research, e.g., </a:t>
            </a:r>
            <a:r>
              <a:rPr lang="en-GB" sz="2200" dirty="0">
                <a:hlinkClick r:id="rId2"/>
              </a:rPr>
              <a:t>Chronos</a:t>
            </a:r>
            <a:r>
              <a:rPr lang="en-GB" sz="2200" dirty="0"/>
              <a:t> for univariate time series)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440F-6B8B-8B9A-28A1-DA82E5F4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3CEF2-F6F8-BB94-0282-D8CCCA27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1026" name="44F0CE3B-0B30-475E-9AB0-8A52FDC60368" descr="Two-types-of-fine-tuning-techniques-using-pretrained-model-trained-on-ImageNet-The-first.png">
            <a:extLst>
              <a:ext uri="{FF2B5EF4-FFF2-40B4-BE49-F238E27FC236}">
                <a16:creationId xmlns:a16="http://schemas.microsoft.com/office/drawing/2014/main" id="{D20EA303-0D4E-9A61-ADC5-B11DB54C8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28" y="1413118"/>
            <a:ext cx="5829368" cy="530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A9FC1-50FD-A96A-1D4E-471CA16E1193}"/>
              </a:ext>
            </a:extLst>
          </p:cNvPr>
          <p:cNvSpPr txBox="1"/>
          <p:nvPr/>
        </p:nvSpPr>
        <p:spPr>
          <a:xfrm>
            <a:off x="6781796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F1B1C-95F6-4F07-6974-90FAB9EE4CD5}"/>
              </a:ext>
            </a:extLst>
          </p:cNvPr>
          <p:cNvSpPr txBox="1"/>
          <p:nvPr/>
        </p:nvSpPr>
        <p:spPr>
          <a:xfrm>
            <a:off x="7295496" y="2369810"/>
            <a:ext cx="26302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object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9C7A33-E8CB-6CF0-CDB6-3CEA7410827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657677" y="2600643"/>
            <a:ext cx="637819" cy="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FA60391F-4C96-C10F-A526-3415CA39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902" y="62516"/>
            <a:ext cx="2583094" cy="2125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E4249-A90B-2917-5705-95CFE24F5971}"/>
              </a:ext>
            </a:extLst>
          </p:cNvPr>
          <p:cNvSpPr txBox="1"/>
          <p:nvPr/>
        </p:nvSpPr>
        <p:spPr>
          <a:xfrm>
            <a:off x="11617149" y="218784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12" name="Picture 11" descr="A computer on a table&#10;&#10;Description automatically generated">
            <a:extLst>
              <a:ext uri="{FF2B5EF4-FFF2-40B4-BE49-F238E27FC236}">
                <a16:creationId xmlns:a16="http://schemas.microsoft.com/office/drawing/2014/main" id="{83A17136-5D1A-1D2E-FDBC-CCB52D16C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429" y="3750735"/>
            <a:ext cx="3767320" cy="24231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26BFEA-0C4E-7F4A-3C4B-BDC4EC5CF2B9}"/>
              </a:ext>
            </a:extLst>
          </p:cNvPr>
          <p:cNvSpPr txBox="1"/>
          <p:nvPr/>
        </p:nvSpPr>
        <p:spPr>
          <a:xfrm>
            <a:off x="11193116" y="612823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4430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14175</TotalTime>
  <Words>1447</Words>
  <Application>Microsoft Office PowerPoint</Application>
  <PresentationFormat>Widescreen</PresentationFormat>
  <Paragraphs>276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Deep Learning &amp; Foundation Models</vt:lpstr>
      <vt:lpstr>Classic Supervised Learning</vt:lpstr>
      <vt:lpstr>Classic ML Use Cases</vt:lpstr>
      <vt:lpstr>Ladder of Generalization</vt:lpstr>
      <vt:lpstr>Structured/Tabular vs Unstructured Data</vt:lpstr>
      <vt:lpstr>Transfer Learning</vt:lpstr>
      <vt:lpstr>CNN Finetuning</vt:lpstr>
      <vt:lpstr>Computer Vision Use Cases</vt:lpstr>
      <vt:lpstr>Language Models: Contextual Semantics</vt:lpstr>
      <vt:lpstr>Language Model Finetuning</vt:lpstr>
      <vt:lpstr>Generative AI</vt:lpstr>
      <vt:lpstr>Generative vs Predictive/Discriminative Models</vt:lpstr>
      <vt:lpstr>Deep Learning for Generative AI</vt:lpstr>
      <vt:lpstr>Encoder vs Decoder LLMs</vt:lpstr>
      <vt:lpstr>Text Generation</vt:lpstr>
      <vt:lpstr>PowerPoint Presentation</vt:lpstr>
      <vt:lpstr>Image Synthesis</vt:lpstr>
      <vt:lpstr>PowerPoint Presentation</vt:lpstr>
      <vt:lpstr>Decision Making</vt:lpstr>
      <vt:lpstr>Sequential Decision Making</vt:lpstr>
      <vt:lpstr>Alternative: Sequence Modeling</vt:lpstr>
      <vt:lpstr>Example Use Case: Robotic Control generated by LLMs/VLMs</vt:lpstr>
      <vt:lpstr>Agents</vt:lpstr>
      <vt:lpstr>LLM Agents</vt:lpstr>
      <vt:lpstr>Goal: Autonomous End-to-End Workflow</vt:lpstr>
      <vt:lpstr>So, when to use what, now?</vt:lpstr>
      <vt:lpstr>And 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313</cp:revision>
  <dcterms:created xsi:type="dcterms:W3CDTF">2022-07-11T13:02:20Z</dcterms:created>
  <dcterms:modified xsi:type="dcterms:W3CDTF">2024-11-01T09:38:20Z</dcterms:modified>
</cp:coreProperties>
</file>